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32399288" cy="41400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A3D"/>
    <a:srgbClr val="FFFFFF"/>
    <a:srgbClr val="3A68AF"/>
    <a:srgbClr val="183564"/>
    <a:srgbClr val="DAE3F3"/>
    <a:srgbClr val="FCE0E1"/>
    <a:srgbClr val="55C3CF"/>
    <a:srgbClr val="1A3465"/>
    <a:srgbClr val="F56C3E"/>
    <a:srgbClr val="1735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195" autoAdjust="0"/>
  </p:normalViewPr>
  <p:slideViewPr>
    <p:cSldViewPr snapToGrid="0">
      <p:cViewPr varScale="1">
        <p:scale>
          <a:sx n="13" d="100"/>
          <a:sy n="13" d="100"/>
        </p:scale>
        <p:origin x="258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6775487"/>
            <a:ext cx="27539395" cy="14413477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1744803"/>
            <a:ext cx="24299466" cy="9995513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4501-0B58-4328-BE81-81B68A944F2B}" type="datetimeFigureOut">
              <a:rPr lang="en-IN" smtClean="0"/>
              <a:t>18-11-2024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0647-F473-479F-83E7-4818E8145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852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4501-0B58-4328-BE81-81B68A944F2B}" type="datetimeFigureOut">
              <a:rPr lang="en-IN" smtClean="0"/>
              <a:t>18-11-2024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0647-F473-479F-83E7-4818E8145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667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204189"/>
            <a:ext cx="6986096" cy="35084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204189"/>
            <a:ext cx="20553298" cy="350849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4501-0B58-4328-BE81-81B68A944F2B}" type="datetimeFigureOut">
              <a:rPr lang="en-IN" smtClean="0"/>
              <a:t>18-11-2024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0647-F473-479F-83E7-4818E8145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422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4501-0B58-4328-BE81-81B68A944F2B}" type="datetimeFigureOut">
              <a:rPr lang="en-IN" smtClean="0"/>
              <a:t>18-11-2024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0647-F473-479F-83E7-4818E8145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604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321365"/>
            <a:ext cx="27944386" cy="17221419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7705705"/>
            <a:ext cx="27944386" cy="9056337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4501-0B58-4328-BE81-81B68A944F2B}" type="datetimeFigureOut">
              <a:rPr lang="en-IN" smtClean="0"/>
              <a:t>18-11-2024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0647-F473-479F-83E7-4818E8145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7628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020943"/>
            <a:ext cx="13769697" cy="262681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020943"/>
            <a:ext cx="13769697" cy="262681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4501-0B58-4328-BE81-81B68A944F2B}" type="datetimeFigureOut">
              <a:rPr lang="en-IN" smtClean="0"/>
              <a:t>18-11-2024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0647-F473-479F-83E7-4818E8145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85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204198"/>
            <a:ext cx="27944386" cy="80021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148854"/>
            <a:ext cx="13706415" cy="4973797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122651"/>
            <a:ext cx="13706415" cy="222431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148854"/>
            <a:ext cx="13773917" cy="4973797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122651"/>
            <a:ext cx="13773917" cy="222431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4501-0B58-4328-BE81-81B68A944F2B}" type="datetimeFigureOut">
              <a:rPr lang="en-IN" smtClean="0"/>
              <a:t>18-11-2024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0647-F473-479F-83E7-4818E8145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943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4501-0B58-4328-BE81-81B68A944F2B}" type="datetimeFigureOut">
              <a:rPr lang="en-IN" smtClean="0"/>
              <a:t>18-11-2024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0647-F473-479F-83E7-4818E8145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7468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4501-0B58-4328-BE81-81B68A944F2B}" type="datetimeFigureOut">
              <a:rPr lang="en-IN" smtClean="0"/>
              <a:t>18-11-2024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0647-F473-479F-83E7-4818E8145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646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760028"/>
            <a:ext cx="10449614" cy="9660096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5960902"/>
            <a:ext cx="16402140" cy="29421127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420124"/>
            <a:ext cx="10449614" cy="23009816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4501-0B58-4328-BE81-81B68A944F2B}" type="datetimeFigureOut">
              <a:rPr lang="en-IN" smtClean="0"/>
              <a:t>18-11-2024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0647-F473-479F-83E7-4818E8145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762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760028"/>
            <a:ext cx="10449614" cy="9660096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5960902"/>
            <a:ext cx="16402140" cy="29421127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420124"/>
            <a:ext cx="10449614" cy="23009816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4501-0B58-4328-BE81-81B68A944F2B}" type="datetimeFigureOut">
              <a:rPr lang="en-IN" smtClean="0"/>
              <a:t>18-11-2024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0647-F473-479F-83E7-4818E8145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849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204198"/>
            <a:ext cx="27944386" cy="8002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020943"/>
            <a:ext cx="27944386" cy="26268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38372058"/>
            <a:ext cx="7289840" cy="22041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F4501-0B58-4328-BE81-81B68A944F2B}" type="datetimeFigureOut">
              <a:rPr lang="en-IN" smtClean="0"/>
              <a:t>18-11-2024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38372058"/>
            <a:ext cx="10934760" cy="22041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38372058"/>
            <a:ext cx="7289840" cy="22041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40647-F473-479F-83E7-4818E8145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757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E2E2CE3C-1BC0-5593-49F3-369F3054FA3F}"/>
              </a:ext>
            </a:extLst>
          </p:cNvPr>
          <p:cNvSpPr txBox="1"/>
          <p:nvPr/>
        </p:nvSpPr>
        <p:spPr>
          <a:xfrm>
            <a:off x="579743" y="733212"/>
            <a:ext cx="31257868" cy="35548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rgbClr val="183564">
                  <a:lumMod val="35000"/>
                  <a:lumOff val="65000"/>
                  <a:alpha val="16000"/>
                </a:srgbClr>
              </a:gs>
              <a:gs pos="55000">
                <a:srgbClr val="F76A3D">
                  <a:alpha val="38000"/>
                  <a:lumMod val="44000"/>
                  <a:lumOff val="56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pPr lvl="1" algn="ctr"/>
            <a:endParaRPr lang="en-IN" sz="225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0CE7B6-28D8-F7EE-450B-9ED3F81B7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0727" y="16168"/>
            <a:ext cx="23978033" cy="4053688"/>
          </a:xfrm>
          <a:prstGeom prst="roundRect">
            <a:avLst/>
          </a:prstGeom>
          <a:noFill/>
          <a:ln>
            <a:noFill/>
          </a:ln>
        </p:spPr>
        <p:txBody>
          <a:bodyPr anchor="t">
            <a:normAutofit fontScale="90000"/>
          </a:bodyPr>
          <a:lstStyle/>
          <a:p>
            <a:pPr>
              <a:lnSpc>
                <a:spcPct val="100000"/>
              </a:lnSpc>
            </a:pP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US" sz="225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5400" b="1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CELLULOSE NANOCRYSTALS AS A STABILIZER IN PICKERING EMULSION</a:t>
            </a:r>
            <a:br>
              <a:rPr lang="en-US" sz="113" kern="100" dirty="0">
                <a:solidFill>
                  <a:srgbClr val="1A34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br>
              <a:rPr lang="en-IN" sz="1772" b="1" kern="100" dirty="0">
                <a:solidFill>
                  <a:schemeClr val="bg1"/>
                </a:solidFill>
                <a:latin typeface="Times New Roman" panose="02020603050405020304" pitchFamily="18" charset="0"/>
                <a:ea typeface="Roboto" panose="02000000000000000000" pitchFamily="2" charset="0"/>
              </a:rPr>
            </a:br>
            <a:r>
              <a:rPr lang="en-IN" sz="3544" i="1" kern="1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Authors : Partha Deka </a:t>
            </a:r>
            <a:r>
              <a:rPr lang="en-IN" sz="3544" i="1" kern="100" baseline="300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1</a:t>
            </a:r>
            <a:r>
              <a:rPr lang="en-IN" sz="3544" i="1" kern="1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Pallab Das </a:t>
            </a:r>
            <a:r>
              <a:rPr lang="en-IN" sz="3544" i="1" kern="100" baseline="300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2</a:t>
            </a:r>
            <a:br>
              <a:rPr lang="en-IN" sz="1034" i="1" kern="100" baseline="300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br>
              <a:rPr lang="en-IN" sz="1034" i="1" kern="100" baseline="300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br>
              <a:rPr lang="en-IN" sz="1034" i="1" kern="100" baseline="300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n-IN" sz="2756" kern="1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Affiliations: 	</a:t>
            </a:r>
            <a:r>
              <a:rPr lang="en-IN" sz="2756" kern="100" baseline="300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1</a:t>
            </a:r>
            <a:r>
              <a:rPr lang="en-IN" sz="2756" baseline="300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 </a:t>
            </a:r>
            <a:r>
              <a:rPr lang="en-IN" sz="28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Pratiksha Institute of Pharmaceutical Sciences, GHY – 26,  Assam, India (Font Arial, Size – 28)</a:t>
            </a:r>
            <a:br>
              <a:rPr lang="en-IN" sz="28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br>
              <a:rPr lang="en-IN" sz="28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br>
              <a:rPr lang="en-IN" sz="28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n-IN" sz="2800" dirty="0">
                <a:solidFill>
                  <a:srgbClr val="183564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*Corresponding author email: xyz@gmail.com </a:t>
            </a:r>
            <a:endParaRPr lang="en-IN" sz="2800" dirty="0">
              <a:solidFill>
                <a:srgbClr val="1835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606B7A-3198-3A94-1119-6AF5855F6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709" y="4767850"/>
            <a:ext cx="31257870" cy="3177647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IN" sz="3600" b="1" dirty="0">
                <a:solidFill>
                  <a:srgbClr val="1A3465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ABSTRACT -</a:t>
            </a:r>
            <a:endParaRPr lang="en-US" sz="3600" kern="100" dirty="0">
              <a:solidFill>
                <a:srgbClr val="1A3465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A62B8EB-90DB-63FB-833D-D39397AB1A0E}"/>
              </a:ext>
            </a:extLst>
          </p:cNvPr>
          <p:cNvSpPr/>
          <p:nvPr/>
        </p:nvSpPr>
        <p:spPr>
          <a:xfrm>
            <a:off x="3" y="1485547"/>
            <a:ext cx="32373947" cy="38525172"/>
          </a:xfrm>
          <a:prstGeom prst="rect">
            <a:avLst/>
          </a:prstGeom>
          <a:noFill/>
          <a:ln w="1587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591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F3D8D14-AB6B-1DB1-FB40-15B54A59D254}"/>
              </a:ext>
            </a:extLst>
          </p:cNvPr>
          <p:cNvSpPr/>
          <p:nvPr/>
        </p:nvSpPr>
        <p:spPr>
          <a:xfrm>
            <a:off x="-25339" y="39663755"/>
            <a:ext cx="32424628" cy="1283276"/>
          </a:xfrm>
          <a:prstGeom prst="rect">
            <a:avLst/>
          </a:prstGeom>
          <a:solidFill>
            <a:srgbClr val="1835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800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Presented at </a:t>
            </a:r>
            <a:r>
              <a:rPr lang="en-IN" sz="1800" i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– </a:t>
            </a:r>
            <a:r>
              <a:rPr lang="en-IN" i="1" dirty="0" err="1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Pharmagyanav</a:t>
            </a:r>
            <a:r>
              <a:rPr lang="en-IN" i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2024 </a:t>
            </a:r>
            <a:r>
              <a:rPr lang="en-IN" sz="1800" i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on the theme- </a:t>
            </a:r>
          </a:p>
          <a:p>
            <a:pPr algn="ctr"/>
            <a:r>
              <a:rPr lang="en-IN" sz="2700" b="1" dirty="0">
                <a:solidFill>
                  <a:srgbClr val="FFFF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“Convergence of Traditional Knowledge and Advanced Technology for Drug Discovery” </a:t>
            </a:r>
          </a:p>
          <a:p>
            <a:pPr algn="ctr"/>
            <a:r>
              <a:rPr lang="en-IN" sz="1800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Held at </a:t>
            </a:r>
            <a:r>
              <a:rPr lang="en-IN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Pratiksha Institute of Pharmaceutical Sciences</a:t>
            </a:r>
            <a:r>
              <a:rPr lang="en-IN" sz="1800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GHY-26, Assam, Date: 20</a:t>
            </a:r>
            <a:r>
              <a:rPr lang="en-IN" sz="1800" b="1" baseline="30000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th</a:t>
            </a:r>
            <a:r>
              <a:rPr lang="en-IN" sz="1800" b="1" baseline="-25000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IN" sz="1800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– 21</a:t>
            </a:r>
            <a:r>
              <a:rPr lang="en-IN" sz="1800" b="1" baseline="30000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st </a:t>
            </a:r>
            <a:r>
              <a:rPr lang="en-IN" sz="1800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Dec 2024 </a:t>
            </a:r>
          </a:p>
        </p:txBody>
      </p:sp>
      <p:pic>
        <p:nvPicPr>
          <p:cNvPr id="100" name="Picture 99">
            <a:extLst>
              <a:ext uri="{FF2B5EF4-FFF2-40B4-BE49-F238E27FC236}">
                <a16:creationId xmlns:a16="http://schemas.microsoft.com/office/drawing/2014/main" id="{A596BF9B-D93A-3DFF-FCD4-E4B7332F75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8761" y="148195"/>
            <a:ext cx="3351083" cy="1983078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906E00B5-50D3-D4E6-EE60-6BF5AB4866A5}"/>
              </a:ext>
            </a:extLst>
          </p:cNvPr>
          <p:cNvGrpSpPr/>
          <p:nvPr/>
        </p:nvGrpSpPr>
        <p:grpSpPr>
          <a:xfrm>
            <a:off x="541677" y="7674349"/>
            <a:ext cx="15657968" cy="12897656"/>
            <a:chOff x="481507" y="7289581"/>
            <a:chExt cx="27811602" cy="1146500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A9DD41C-ED02-3F65-87BF-FB8718747044}"/>
                </a:ext>
              </a:extLst>
            </p:cNvPr>
            <p:cNvSpPr txBox="1"/>
            <p:nvPr/>
          </p:nvSpPr>
          <p:spPr>
            <a:xfrm>
              <a:off x="507315" y="7289581"/>
              <a:ext cx="27730927" cy="57453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44000">
                  <a:schemeClr val="accent1">
                    <a:lumMod val="45000"/>
                    <a:lumOff val="55000"/>
                  </a:schemeClr>
                </a:gs>
                <a:gs pos="78000">
                  <a:srgbClr val="183564"/>
                </a:gs>
              </a:gsLst>
              <a:lin ang="6600000" scaled="0"/>
            </a:gradFill>
          </p:spPr>
          <p:txBody>
            <a:bodyPr wrap="square" rtlCol="0">
              <a:spAutoFit/>
            </a:bodyPr>
            <a:lstStyle/>
            <a:p>
              <a:pPr lvl="1"/>
              <a:r>
                <a:rPr lang="en-IN" sz="3600" b="1" dirty="0">
                  <a:solidFill>
                    <a:schemeClr val="bg1"/>
                  </a:solidFill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INTRODUCTION</a:t>
              </a:r>
            </a:p>
          </p:txBody>
        </p:sp>
        <p:sp>
          <p:nvSpPr>
            <p:cNvPr id="10" name="Subtitle 2">
              <a:extLst>
                <a:ext uri="{FF2B5EF4-FFF2-40B4-BE49-F238E27FC236}">
                  <a16:creationId xmlns:a16="http://schemas.microsoft.com/office/drawing/2014/main" id="{C33BA1FD-670E-C52E-7F26-5EEB9FEB0C39}"/>
                </a:ext>
              </a:extLst>
            </p:cNvPr>
            <p:cNvSpPr txBox="1">
              <a:spLocks/>
            </p:cNvSpPr>
            <p:nvPr/>
          </p:nvSpPr>
          <p:spPr>
            <a:xfrm>
              <a:off x="481507" y="7999572"/>
              <a:ext cx="27811602" cy="107550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vert="horz" lIns="89998" tIns="44999" rIns="89998" bIns="44999" rtlCol="0">
              <a:noAutofit/>
            </a:bodyPr>
            <a:lstStyle>
              <a:lvl1pPr marL="0" indent="0" algn="ctr" defTabSz="3290803" rtl="0" eaLnBrk="1" latinLnBrk="0" hangingPunct="1">
                <a:lnSpc>
                  <a:spcPct val="90000"/>
                </a:lnSpc>
                <a:spcBef>
                  <a:spcPts val="3596"/>
                </a:spcBef>
                <a:buFont typeface="Arial" panose="020B0604020202020204" pitchFamily="34" charset="0"/>
                <a:buNone/>
                <a:defRPr sz="863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645398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7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290803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64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936199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581604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8227002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872401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1517805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3163203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0000"/>
                </a:lnSpc>
              </a:pPr>
              <a:endParaRPr lang="en-US" sz="2700" dirty="0">
                <a:solidFill>
                  <a:srgbClr val="1A346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B7C8A6-8909-232C-86E5-D59D7A256FA2}"/>
              </a:ext>
            </a:extLst>
          </p:cNvPr>
          <p:cNvCxnSpPr>
            <a:cxnSpLocks/>
          </p:cNvCxnSpPr>
          <p:nvPr/>
        </p:nvCxnSpPr>
        <p:spPr>
          <a:xfrm>
            <a:off x="570709" y="4601989"/>
            <a:ext cx="31257870" cy="0"/>
          </a:xfrm>
          <a:prstGeom prst="line">
            <a:avLst/>
          </a:prstGeom>
          <a:ln w="193675">
            <a:solidFill>
              <a:srgbClr val="18356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Subtitle 2">
            <a:extLst>
              <a:ext uri="{FF2B5EF4-FFF2-40B4-BE49-F238E27FC236}">
                <a16:creationId xmlns:a16="http://schemas.microsoft.com/office/drawing/2014/main" id="{F4DC5E44-99E4-71CC-7F31-6BD8BECC65C2}"/>
              </a:ext>
            </a:extLst>
          </p:cNvPr>
          <p:cNvSpPr txBox="1">
            <a:spLocks/>
          </p:cNvSpPr>
          <p:nvPr/>
        </p:nvSpPr>
        <p:spPr>
          <a:xfrm>
            <a:off x="16470231" y="34251619"/>
            <a:ext cx="15669910" cy="34696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89998" tIns="44999" rIns="89998" bIns="44999" rtlCol="0">
            <a:noAutofit/>
          </a:bodyPr>
          <a:lstStyle>
            <a:lvl1pPr marL="0" indent="0" algn="ctr" defTabSz="3290803" rtl="0" eaLnBrk="1" latinLnBrk="0" hangingPunct="1">
              <a:lnSpc>
                <a:spcPct val="90000"/>
              </a:lnSpc>
              <a:spcBef>
                <a:spcPts val="3596"/>
              </a:spcBef>
              <a:buFont typeface="Arial" panose="020B0604020202020204" pitchFamily="34" charset="0"/>
              <a:buNone/>
              <a:defRPr sz="86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5398" indent="0" algn="ctr" defTabSz="3290803" rtl="0" eaLnBrk="1" latinLnBrk="0" hangingPunct="1">
              <a:lnSpc>
                <a:spcPct val="90000"/>
              </a:lnSpc>
              <a:spcBef>
                <a:spcPts val="1798"/>
              </a:spcBef>
              <a:buFont typeface="Arial" panose="020B0604020202020204" pitchFamily="34" charset="0"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90803" indent="0" algn="ctr" defTabSz="3290803" rtl="0" eaLnBrk="1" latinLnBrk="0" hangingPunct="1">
              <a:lnSpc>
                <a:spcPct val="90000"/>
              </a:lnSpc>
              <a:spcBef>
                <a:spcPts val="1798"/>
              </a:spcBef>
              <a:buFont typeface="Arial" panose="020B0604020202020204" pitchFamily="34" charset="0"/>
              <a:buNone/>
              <a:defRPr sz="64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936199" indent="0" algn="ctr" defTabSz="3290803" rtl="0" eaLnBrk="1" latinLnBrk="0" hangingPunct="1">
              <a:lnSpc>
                <a:spcPct val="90000"/>
              </a:lnSpc>
              <a:spcBef>
                <a:spcPts val="1798"/>
              </a:spcBef>
              <a:buFont typeface="Arial" panose="020B0604020202020204" pitchFamily="34" charset="0"/>
              <a:buNone/>
              <a:defRPr sz="57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1604" indent="0" algn="ctr" defTabSz="3290803" rtl="0" eaLnBrk="1" latinLnBrk="0" hangingPunct="1">
              <a:lnSpc>
                <a:spcPct val="90000"/>
              </a:lnSpc>
              <a:spcBef>
                <a:spcPts val="1798"/>
              </a:spcBef>
              <a:buFont typeface="Arial" panose="020B0604020202020204" pitchFamily="34" charset="0"/>
              <a:buNone/>
              <a:defRPr sz="57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227002" indent="0" algn="ctr" defTabSz="3290803" rtl="0" eaLnBrk="1" latinLnBrk="0" hangingPunct="1">
              <a:lnSpc>
                <a:spcPct val="90000"/>
              </a:lnSpc>
              <a:spcBef>
                <a:spcPts val="1798"/>
              </a:spcBef>
              <a:buFont typeface="Arial" panose="020B0604020202020204" pitchFamily="34" charset="0"/>
              <a:buNone/>
              <a:defRPr sz="57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72401" indent="0" algn="ctr" defTabSz="3290803" rtl="0" eaLnBrk="1" latinLnBrk="0" hangingPunct="1">
              <a:lnSpc>
                <a:spcPct val="90000"/>
              </a:lnSpc>
              <a:spcBef>
                <a:spcPts val="1798"/>
              </a:spcBef>
              <a:buFont typeface="Arial" panose="020B0604020202020204" pitchFamily="34" charset="0"/>
              <a:buNone/>
              <a:defRPr sz="57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517805" indent="0" algn="ctr" defTabSz="3290803" rtl="0" eaLnBrk="1" latinLnBrk="0" hangingPunct="1">
              <a:lnSpc>
                <a:spcPct val="90000"/>
              </a:lnSpc>
              <a:spcBef>
                <a:spcPts val="1798"/>
              </a:spcBef>
              <a:buFont typeface="Arial" panose="020B0604020202020204" pitchFamily="34" charset="0"/>
              <a:buNone/>
              <a:defRPr sz="57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163203" indent="0" algn="ctr" defTabSz="3290803" rtl="0" eaLnBrk="1" latinLnBrk="0" hangingPunct="1">
              <a:lnSpc>
                <a:spcPct val="90000"/>
              </a:lnSpc>
              <a:spcBef>
                <a:spcPts val="1798"/>
              </a:spcBef>
              <a:buFont typeface="Arial" panose="020B0604020202020204" pitchFamily="34" charset="0"/>
              <a:buNone/>
              <a:defRPr sz="57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5000"/>
              </a:lnSpc>
              <a:spcAft>
                <a:spcPts val="984"/>
              </a:spcAft>
            </a:pPr>
            <a:endParaRPr lang="en-IN" sz="1969" kern="100" dirty="0">
              <a:ln>
                <a:solidFill>
                  <a:sysClr val="windowText" lastClr="000000"/>
                </a:solidFill>
              </a:ln>
              <a:solidFill>
                <a:srgbClr val="18356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BD852B5-E3F4-F457-195A-B147F82C1218}"/>
              </a:ext>
            </a:extLst>
          </p:cNvPr>
          <p:cNvSpPr txBox="1"/>
          <p:nvPr/>
        </p:nvSpPr>
        <p:spPr>
          <a:xfrm>
            <a:off x="16117968" y="33566993"/>
            <a:ext cx="16022173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27000">
                <a:schemeClr val="accent1">
                  <a:lumMod val="45000"/>
                  <a:lumOff val="55000"/>
                </a:schemeClr>
              </a:gs>
              <a:gs pos="78000">
                <a:srgbClr val="183564"/>
              </a:gs>
            </a:gsLst>
            <a:lin ang="0" scaled="0"/>
            <a:tileRect/>
          </a:gradFill>
        </p:spPr>
        <p:txBody>
          <a:bodyPr wrap="square" rtlCol="0">
            <a:spAutoFit/>
          </a:bodyPr>
          <a:lstStyle/>
          <a:p>
            <a:pPr lvl="1" algn="ctr"/>
            <a:r>
              <a:rPr lang="en-IN" sz="3600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6952809-9261-A861-1806-297FEB0CF03C}"/>
              </a:ext>
            </a:extLst>
          </p:cNvPr>
          <p:cNvSpPr txBox="1"/>
          <p:nvPr/>
        </p:nvSpPr>
        <p:spPr>
          <a:xfrm>
            <a:off x="16252293" y="37794573"/>
            <a:ext cx="15894419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27000">
                <a:schemeClr val="accent1">
                  <a:lumMod val="45000"/>
                  <a:lumOff val="55000"/>
                </a:schemeClr>
              </a:gs>
              <a:gs pos="78000">
                <a:srgbClr val="183564"/>
              </a:gs>
            </a:gsLst>
            <a:lin ang="0" scaled="0"/>
            <a:tileRect/>
          </a:gradFill>
        </p:spPr>
        <p:txBody>
          <a:bodyPr wrap="square" rtlCol="0">
            <a:spAutoFit/>
          </a:bodyPr>
          <a:lstStyle/>
          <a:p>
            <a:pPr lvl="1" algn="ctr"/>
            <a:r>
              <a:rPr lang="en-IN" sz="3600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F19EEE3-FCBA-4152-79DC-7594BFB5EEE1}"/>
              </a:ext>
            </a:extLst>
          </p:cNvPr>
          <p:cNvSpPr txBox="1"/>
          <p:nvPr/>
        </p:nvSpPr>
        <p:spPr>
          <a:xfrm>
            <a:off x="184203" y="40040544"/>
            <a:ext cx="4166525" cy="715581"/>
          </a:xfrm>
          <a:prstGeom prst="rect">
            <a:avLst/>
          </a:prstGeom>
          <a:solidFill>
            <a:srgbClr val="183564"/>
          </a:solidFill>
        </p:spPr>
        <p:txBody>
          <a:bodyPr wrap="none" rtlCol="0">
            <a:spAutoFit/>
          </a:bodyPr>
          <a:lstStyle/>
          <a:p>
            <a:r>
              <a:rPr lang="en-IN" sz="4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No: TBD 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D52710B-DC16-36CE-EBCD-63727F264E80}"/>
              </a:ext>
            </a:extLst>
          </p:cNvPr>
          <p:cNvSpPr txBox="1"/>
          <p:nvPr/>
        </p:nvSpPr>
        <p:spPr>
          <a:xfrm>
            <a:off x="30424942" y="39950349"/>
            <a:ext cx="18165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N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 details- </a:t>
            </a:r>
          </a:p>
          <a:p>
            <a:pPr algn="r"/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xyz</a:t>
            </a:r>
            <a:r>
              <a:rPr lang="en-IN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@gmail.com</a:t>
            </a:r>
          </a:p>
          <a:p>
            <a:pPr algn="r"/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M: 9435094350</a:t>
            </a:r>
            <a:endParaRPr lang="en-IN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E30A55C-DD48-38DB-CDA8-EFED0A3A2723}"/>
              </a:ext>
            </a:extLst>
          </p:cNvPr>
          <p:cNvSpPr txBox="1"/>
          <p:nvPr/>
        </p:nvSpPr>
        <p:spPr>
          <a:xfrm>
            <a:off x="16497443" y="38468591"/>
            <a:ext cx="15616226" cy="1131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IN" sz="1350" dirty="0">
                <a:solidFill>
                  <a:srgbClr val="1835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Follow APA style for Reference</a:t>
            </a:r>
          </a:p>
          <a:p>
            <a:pPr algn="just"/>
            <a:endParaRPr lang="en-IN" sz="1350" dirty="0">
              <a:solidFill>
                <a:srgbClr val="18356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/>
            <a:endParaRPr lang="en-IN" sz="1350" dirty="0">
              <a:solidFill>
                <a:srgbClr val="18356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/>
            <a:endParaRPr lang="en-IN" sz="1350" dirty="0">
              <a:solidFill>
                <a:srgbClr val="18356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/>
            <a:endParaRPr lang="en-IN" sz="1350" dirty="0">
              <a:solidFill>
                <a:srgbClr val="18356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A3D40FC-BF6F-7AAA-7870-D41D9469BFC8}"/>
              </a:ext>
            </a:extLst>
          </p:cNvPr>
          <p:cNvSpPr/>
          <p:nvPr/>
        </p:nvSpPr>
        <p:spPr>
          <a:xfrm>
            <a:off x="6254872" y="33781549"/>
            <a:ext cx="5297798" cy="5086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306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5DD3A0F-B825-684F-6A42-6A5F4F2CFE78}"/>
              </a:ext>
            </a:extLst>
          </p:cNvPr>
          <p:cNvSpPr/>
          <p:nvPr/>
        </p:nvSpPr>
        <p:spPr>
          <a:xfrm>
            <a:off x="22712847" y="33222846"/>
            <a:ext cx="886965" cy="1357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306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EAAF00-B9BB-59BE-F10D-0C977FFC3048}"/>
              </a:ext>
            </a:extLst>
          </p:cNvPr>
          <p:cNvSpPr txBox="1"/>
          <p:nvPr/>
        </p:nvSpPr>
        <p:spPr>
          <a:xfrm>
            <a:off x="816537" y="846362"/>
            <a:ext cx="3376423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/>
              <a:t>Place for your </a:t>
            </a:r>
            <a:r>
              <a:rPr lang="en-IN" sz="4000" b="1" dirty="0" err="1"/>
              <a:t>Pharmagyanav</a:t>
            </a:r>
            <a:r>
              <a:rPr lang="en-IN" sz="4000" b="1" dirty="0"/>
              <a:t> 2024 logo</a:t>
            </a:r>
          </a:p>
          <a:p>
            <a:pPr algn="ctr"/>
            <a:endParaRPr lang="en-IN" sz="4000" b="1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2C02A96-B857-9011-F0F1-0C7F060BAF70}"/>
              </a:ext>
            </a:extLst>
          </p:cNvPr>
          <p:cNvGrpSpPr/>
          <p:nvPr/>
        </p:nvGrpSpPr>
        <p:grpSpPr>
          <a:xfrm>
            <a:off x="492662" y="20939760"/>
            <a:ext cx="15657968" cy="18588331"/>
            <a:chOff x="481507" y="7289581"/>
            <a:chExt cx="27811602" cy="1964649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D0F47DC-AD4E-9ED0-505B-1EE110AD6627}"/>
                </a:ext>
              </a:extLst>
            </p:cNvPr>
            <p:cNvSpPr txBox="1"/>
            <p:nvPr/>
          </p:nvSpPr>
          <p:spPr>
            <a:xfrm>
              <a:off x="507315" y="7289581"/>
              <a:ext cx="27730927" cy="683124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44000">
                  <a:schemeClr val="accent1">
                    <a:lumMod val="45000"/>
                    <a:lumOff val="55000"/>
                  </a:schemeClr>
                </a:gs>
                <a:gs pos="78000">
                  <a:srgbClr val="183564"/>
                </a:gs>
              </a:gsLst>
              <a:lin ang="6600000" scaled="0"/>
            </a:gradFill>
          </p:spPr>
          <p:txBody>
            <a:bodyPr wrap="square" rtlCol="0">
              <a:spAutoFit/>
            </a:bodyPr>
            <a:lstStyle/>
            <a:p>
              <a:pPr lvl="1"/>
              <a:r>
                <a:rPr lang="en-IN" sz="3600" b="1" dirty="0">
                  <a:solidFill>
                    <a:schemeClr val="bg1"/>
                  </a:solidFill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MATERIALS AND METHODS</a:t>
              </a:r>
            </a:p>
          </p:txBody>
        </p:sp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7D40B1BF-C80C-3B70-725C-A71D5E5CE875}"/>
                </a:ext>
              </a:extLst>
            </p:cNvPr>
            <p:cNvSpPr txBox="1">
              <a:spLocks/>
            </p:cNvSpPr>
            <p:nvPr/>
          </p:nvSpPr>
          <p:spPr>
            <a:xfrm>
              <a:off x="481507" y="8087167"/>
              <a:ext cx="27811602" cy="188489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vert="horz" lIns="89998" tIns="44999" rIns="89998" bIns="44999" rtlCol="0">
              <a:noAutofit/>
            </a:bodyPr>
            <a:lstStyle>
              <a:lvl1pPr marL="0" indent="0" algn="ctr" defTabSz="3290803" rtl="0" eaLnBrk="1" latinLnBrk="0" hangingPunct="1">
                <a:lnSpc>
                  <a:spcPct val="90000"/>
                </a:lnSpc>
                <a:spcBef>
                  <a:spcPts val="3596"/>
                </a:spcBef>
                <a:buFont typeface="Arial" panose="020B0604020202020204" pitchFamily="34" charset="0"/>
                <a:buNone/>
                <a:defRPr sz="863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645398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7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290803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64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936199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581604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8227002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872401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1517805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3163203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0000"/>
                </a:lnSpc>
              </a:pPr>
              <a:endParaRPr lang="en-US" sz="2700" dirty="0">
                <a:solidFill>
                  <a:srgbClr val="1A346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9969310-7D8B-4F66-125A-A0793F442B36}"/>
              </a:ext>
            </a:extLst>
          </p:cNvPr>
          <p:cNvGrpSpPr/>
          <p:nvPr/>
        </p:nvGrpSpPr>
        <p:grpSpPr>
          <a:xfrm>
            <a:off x="16455701" y="7718432"/>
            <a:ext cx="15657968" cy="25483998"/>
            <a:chOff x="481507" y="7289581"/>
            <a:chExt cx="27811602" cy="2693471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7E7E93E-35BC-0848-206F-CFFE98EAC7F2}"/>
                </a:ext>
              </a:extLst>
            </p:cNvPr>
            <p:cNvSpPr txBox="1"/>
            <p:nvPr/>
          </p:nvSpPr>
          <p:spPr>
            <a:xfrm>
              <a:off x="507315" y="7289581"/>
              <a:ext cx="27730927" cy="683124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44000">
                  <a:schemeClr val="accent1">
                    <a:lumMod val="45000"/>
                    <a:lumOff val="55000"/>
                  </a:schemeClr>
                </a:gs>
                <a:gs pos="78000">
                  <a:srgbClr val="183564"/>
                </a:gs>
              </a:gsLst>
              <a:lin ang="6600000" scaled="0"/>
            </a:gradFill>
          </p:spPr>
          <p:txBody>
            <a:bodyPr wrap="square" rtlCol="0">
              <a:spAutoFit/>
            </a:bodyPr>
            <a:lstStyle/>
            <a:p>
              <a:pPr lvl="1"/>
              <a:r>
                <a:rPr lang="en-IN" sz="3600" b="1" dirty="0">
                  <a:solidFill>
                    <a:schemeClr val="bg1"/>
                  </a:solidFill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RESULTS AND DISCUSSION</a:t>
              </a:r>
            </a:p>
          </p:txBody>
        </p:sp>
        <p:sp>
          <p:nvSpPr>
            <p:cNvPr id="14" name="Subtitle 2">
              <a:extLst>
                <a:ext uri="{FF2B5EF4-FFF2-40B4-BE49-F238E27FC236}">
                  <a16:creationId xmlns:a16="http://schemas.microsoft.com/office/drawing/2014/main" id="{B498480D-9E58-BEDF-A014-6BC213D02004}"/>
                </a:ext>
              </a:extLst>
            </p:cNvPr>
            <p:cNvSpPr txBox="1">
              <a:spLocks/>
            </p:cNvSpPr>
            <p:nvPr/>
          </p:nvSpPr>
          <p:spPr>
            <a:xfrm>
              <a:off x="481507" y="8087167"/>
              <a:ext cx="27811602" cy="26137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vert="horz" lIns="89998" tIns="44999" rIns="89998" bIns="44999" rtlCol="0">
              <a:noAutofit/>
            </a:bodyPr>
            <a:lstStyle>
              <a:lvl1pPr marL="0" indent="0" algn="ctr" defTabSz="3290803" rtl="0" eaLnBrk="1" latinLnBrk="0" hangingPunct="1">
                <a:lnSpc>
                  <a:spcPct val="90000"/>
                </a:lnSpc>
                <a:spcBef>
                  <a:spcPts val="3596"/>
                </a:spcBef>
                <a:buFont typeface="Arial" panose="020B0604020202020204" pitchFamily="34" charset="0"/>
                <a:buNone/>
                <a:defRPr sz="863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645398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7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290803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64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936199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581604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8227002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872401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1517805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3163203" indent="0" algn="ctr" defTabSz="3290803" rtl="0" eaLnBrk="1" latinLnBrk="0" hangingPunct="1">
                <a:lnSpc>
                  <a:spcPct val="90000"/>
                </a:lnSpc>
                <a:spcBef>
                  <a:spcPts val="1798"/>
                </a:spcBef>
                <a:buFont typeface="Arial" panose="020B0604020202020204" pitchFamily="34" charset="0"/>
                <a:buNone/>
                <a:defRPr sz="57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0000"/>
                </a:lnSpc>
              </a:pPr>
              <a:endParaRPr lang="en-US" sz="2700" dirty="0">
                <a:solidFill>
                  <a:srgbClr val="1A346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24F50A46-6BD3-D0AC-14A6-B942234DFB96}"/>
              </a:ext>
            </a:extLst>
          </p:cNvPr>
          <p:cNvSpPr txBox="1"/>
          <p:nvPr/>
        </p:nvSpPr>
        <p:spPr>
          <a:xfrm>
            <a:off x="28455821" y="2449533"/>
            <a:ext cx="3376423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/>
              <a:t>Place for your College logo</a:t>
            </a:r>
          </a:p>
          <a:p>
            <a:pPr algn="ctr"/>
            <a:endParaRPr lang="en-IN" sz="4000" b="1" dirty="0"/>
          </a:p>
        </p:txBody>
      </p:sp>
    </p:spTree>
    <p:extLst>
      <p:ext uri="{BB962C8B-B14F-4D97-AF65-F5344CB8AC3E}">
        <p14:creationId xmlns:p14="http://schemas.microsoft.com/office/powerpoint/2010/main" val="3159635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1276</TotalTime>
  <Words>156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Times New Roman</vt:lpstr>
      <vt:lpstr>Office Theme</vt:lpstr>
      <vt:lpstr>                CELLULOSE NANOCRYSTALS AS A STABILIZER IN PICKERING EMULSION  Authors : Partha Deka 1, Pallab Das 2   Affiliations:  1  Pratiksha Institute of Pharmaceutical Sciences, GHY – 26,  Assam, India (Font Arial, Size – 28)   *Corresponding author email: xyz@gmail.com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Cubosomes : An advanced drug delivery system   Authors : Pallab Jyoti Deka1, Ananta Saikia2 Affiliations: 1B. Pharm 7th Sem,  Pratiksha Institute of Pharmaceutical Sciences, GHY – 26, Assam, India                       2Associate Professor, Pratiksha Institute of Pharmaceutical Sciences, GHY – 26,  Assam, India</dc:title>
  <dc:creator>Ananta Saikia</dc:creator>
  <cp:lastModifiedBy>Ananta Saikia</cp:lastModifiedBy>
  <cp:revision>20</cp:revision>
  <dcterms:created xsi:type="dcterms:W3CDTF">2023-09-15T08:38:38Z</dcterms:created>
  <dcterms:modified xsi:type="dcterms:W3CDTF">2024-11-18T07:26:05Z</dcterms:modified>
</cp:coreProperties>
</file>